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9"/>
  </p:notesMasterIdLst>
  <p:sldIdLst>
    <p:sldId id="272" r:id="rId3"/>
    <p:sldId id="273" r:id="rId4"/>
    <p:sldId id="547" r:id="rId5"/>
    <p:sldId id="559" r:id="rId6"/>
    <p:sldId id="574" r:id="rId7"/>
    <p:sldId id="587" r:id="rId8"/>
    <p:sldId id="560" r:id="rId9"/>
    <p:sldId id="590" r:id="rId10"/>
    <p:sldId id="591" r:id="rId11"/>
    <p:sldId id="562" r:id="rId12"/>
    <p:sldId id="563" r:id="rId13"/>
    <p:sldId id="597" r:id="rId14"/>
    <p:sldId id="564" r:id="rId15"/>
    <p:sldId id="565" r:id="rId16"/>
    <p:sldId id="566" r:id="rId17"/>
    <p:sldId id="585" r:id="rId18"/>
    <p:sldId id="596" r:id="rId19"/>
    <p:sldId id="569" r:id="rId20"/>
    <p:sldId id="576" r:id="rId21"/>
    <p:sldId id="570" r:id="rId22"/>
    <p:sldId id="575" r:id="rId23"/>
    <p:sldId id="571" r:id="rId24"/>
    <p:sldId id="572" r:id="rId25"/>
    <p:sldId id="573" r:id="rId26"/>
    <p:sldId id="577" r:id="rId27"/>
    <p:sldId id="578" r:id="rId28"/>
    <p:sldId id="579" r:id="rId29"/>
    <p:sldId id="580" r:id="rId30"/>
    <p:sldId id="581" r:id="rId31"/>
    <p:sldId id="582" r:id="rId32"/>
    <p:sldId id="583" r:id="rId33"/>
    <p:sldId id="592" r:id="rId34"/>
    <p:sldId id="593" r:id="rId35"/>
    <p:sldId id="595" r:id="rId36"/>
    <p:sldId id="594" r:id="rId37"/>
    <p:sldId id="58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A6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7F7817-18E0-493C-8B6D-4BFB04B1B686}" v="26" dt="2023-10-19T04:52:53.138"/>
    <p1510:client id="{610E06A9-0FF6-4501-A2FB-6BED56C260EA}" v="14" vWet="15" dt="2023-10-19T04:52:59.901"/>
    <p1510:client id="{843B21D8-CD4D-4B79-9584-9D78DCA7B528}" v="19" dt="2023-10-19T04:57:17.557"/>
    <p1510:client id="{FC7A3C6C-AF7B-4812-B8A1-B2033E3D49F7}" v="6" dt="2023-10-19T04:58:35.0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ite, Shubham" userId="8d115e2d-7d64-4c12-b261-9f7d287f96b5" providerId="ADAL" clId="{843B21D8-CD4D-4B79-9584-9D78DCA7B528}"/>
    <pc:docChg chg="undo custSel modSld">
      <pc:chgData name="Mohite, Shubham" userId="8d115e2d-7d64-4c12-b261-9f7d287f96b5" providerId="ADAL" clId="{843B21D8-CD4D-4B79-9584-9D78DCA7B528}" dt="2023-10-19T04:56:53.803" v="11" actId="20577"/>
      <pc:docMkLst>
        <pc:docMk/>
      </pc:docMkLst>
      <pc:sldChg chg="modSp mod">
        <pc:chgData name="Mohite, Shubham" userId="8d115e2d-7d64-4c12-b261-9f7d287f96b5" providerId="ADAL" clId="{843B21D8-CD4D-4B79-9584-9D78DCA7B528}" dt="2023-10-19T04:56:53.803" v="11" actId="20577"/>
        <pc:sldMkLst>
          <pc:docMk/>
          <pc:sldMk cId="3719856055" sldId="596"/>
        </pc:sldMkLst>
        <pc:spChg chg="mod">
          <ac:chgData name="Mohite, Shubham" userId="8d115e2d-7d64-4c12-b261-9f7d287f96b5" providerId="ADAL" clId="{843B21D8-CD4D-4B79-9584-9D78DCA7B528}" dt="2023-10-19T04:56:53.803" v="11" actId="20577"/>
          <ac:spMkLst>
            <pc:docMk/>
            <pc:sldMk cId="3719856055" sldId="596"/>
            <ac:spMk id="5" creationId="{AE244D50-99F0-594E-DCC5-D6A269293D60}"/>
          </ac:spMkLst>
        </pc:spChg>
      </pc:sldChg>
    </pc:docChg>
  </pc:docChgLst>
  <pc:docChgLst>
    <pc:chgData name="Kouratla, Sai Chaitanya Reddy" userId="S::sai_chaitanya_reddy.kouratla@okstate.edu::2ebbcb3d-1645-4a5d-a815-84a5a52631a1" providerId="AD" clId="Web-{FC7A3C6C-AF7B-4812-B8A1-B2033E3D49F7}"/>
    <pc:docChg chg="modSld">
      <pc:chgData name="Kouratla, Sai Chaitanya Reddy" userId="S::sai_chaitanya_reddy.kouratla@okstate.edu::2ebbcb3d-1645-4a5d-a815-84a5a52631a1" providerId="AD" clId="Web-{FC7A3C6C-AF7B-4812-B8A1-B2033E3D49F7}" dt="2023-10-19T04:58:47.654" v="238"/>
      <pc:docMkLst>
        <pc:docMk/>
      </pc:docMkLst>
      <pc:sldChg chg="addSp delSp modNotes">
        <pc:chgData name="Kouratla, Sai Chaitanya Reddy" userId="S::sai_chaitanya_reddy.kouratla@okstate.edu::2ebbcb3d-1645-4a5d-a815-84a5a52631a1" providerId="AD" clId="Web-{FC7A3C6C-AF7B-4812-B8A1-B2033E3D49F7}" dt="2023-10-19T04:56:45.447" v="112"/>
        <pc:sldMkLst>
          <pc:docMk/>
          <pc:sldMk cId="3617592884" sldId="570"/>
        </pc:sldMkLst>
        <pc:spChg chg="add del">
          <ac:chgData name="Kouratla, Sai Chaitanya Reddy" userId="S::sai_chaitanya_reddy.kouratla@okstate.edu::2ebbcb3d-1645-4a5d-a815-84a5a52631a1" providerId="AD" clId="Web-{FC7A3C6C-AF7B-4812-B8A1-B2033E3D49F7}" dt="2023-10-19T04:56:45.447" v="112"/>
          <ac:spMkLst>
            <pc:docMk/>
            <pc:sldMk cId="3617592884" sldId="570"/>
            <ac:spMk id="3" creationId="{6E98BFF6-5ED1-38B0-084A-E87719FB521B}"/>
          </ac:spMkLst>
        </pc:spChg>
      </pc:sldChg>
      <pc:sldChg chg="modNotes">
        <pc:chgData name="Kouratla, Sai Chaitanya Reddy" userId="S::sai_chaitanya_reddy.kouratla@okstate.edu::2ebbcb3d-1645-4a5d-a815-84a5a52631a1" providerId="AD" clId="Web-{FC7A3C6C-AF7B-4812-B8A1-B2033E3D49F7}" dt="2023-10-19T04:58:33.013" v="216"/>
        <pc:sldMkLst>
          <pc:docMk/>
          <pc:sldMk cId="282222577" sldId="572"/>
        </pc:sldMkLst>
      </pc:sldChg>
      <pc:sldChg chg="modNotes">
        <pc:chgData name="Kouratla, Sai Chaitanya Reddy" userId="S::sai_chaitanya_reddy.kouratla@okstate.edu::2ebbcb3d-1645-4a5d-a815-84a5a52631a1" providerId="AD" clId="Web-{FC7A3C6C-AF7B-4812-B8A1-B2033E3D49F7}" dt="2023-10-19T04:58:47.654" v="238"/>
        <pc:sldMkLst>
          <pc:docMk/>
          <pc:sldMk cId="4222322446" sldId="573"/>
        </pc:sldMkLst>
      </pc:sldChg>
    </pc:docChg>
  </pc:docChgLst>
  <pc:docChgLst>
    <pc:chgData name="Kouratla, Sai Chaitanya Reddy" userId="S::sai_chaitanya_reddy.kouratla@okstate.edu::2ebbcb3d-1645-4a5d-a815-84a5a52631a1" providerId="AD" clId="Web-{4A7F7817-18E0-493C-8B6D-4BFB04B1B686}"/>
    <pc:docChg chg="modSld">
      <pc:chgData name="Kouratla, Sai Chaitanya Reddy" userId="S::sai_chaitanya_reddy.kouratla@okstate.edu::2ebbcb3d-1645-4a5d-a815-84a5a52631a1" providerId="AD" clId="Web-{4A7F7817-18E0-493C-8B6D-4BFB04B1B686}" dt="2023-10-19T04:52:53.138" v="13" actId="20577"/>
      <pc:docMkLst>
        <pc:docMk/>
      </pc:docMkLst>
      <pc:sldChg chg="modSp">
        <pc:chgData name="Kouratla, Sai Chaitanya Reddy" userId="S::sai_chaitanya_reddy.kouratla@okstate.edu::2ebbcb3d-1645-4a5d-a815-84a5a52631a1" providerId="AD" clId="Web-{4A7F7817-18E0-493C-8B6D-4BFB04B1B686}" dt="2023-10-19T04:52:53.138" v="13" actId="20577"/>
        <pc:sldMkLst>
          <pc:docMk/>
          <pc:sldMk cId="3719856055" sldId="596"/>
        </pc:sldMkLst>
        <pc:spChg chg="mod">
          <ac:chgData name="Kouratla, Sai Chaitanya Reddy" userId="S::sai_chaitanya_reddy.kouratla@okstate.edu::2ebbcb3d-1645-4a5d-a815-84a5a52631a1" providerId="AD" clId="Web-{4A7F7817-18E0-493C-8B6D-4BFB04B1B686}" dt="2023-10-19T04:52:53.138" v="13" actId="20577"/>
          <ac:spMkLst>
            <pc:docMk/>
            <pc:sldMk cId="3719856055" sldId="596"/>
            <ac:spMk id="5" creationId="{AE244D50-99F0-594E-DCC5-D6A269293D60}"/>
          </ac:spMkLst>
        </pc:spChg>
      </pc:sldChg>
    </pc:docChg>
  </pc:docChgLst>
  <pc:docChgLst>
    <pc:chgData name="Mason, Alex" userId="S::alex.mason@okstate.edu::5e6162d9-37f6-44bb-a1c3-d9aded605d69" providerId="AD" clId="Web-{610E06A9-0FF6-4501-A2FB-6BED56C260EA}"/>
    <pc:docChg chg="modSld">
      <pc:chgData name="Mason, Alex" userId="S::alex.mason@okstate.edu::5e6162d9-37f6-44bb-a1c3-d9aded605d69" providerId="AD" clId="Web-{610E06A9-0FF6-4501-A2FB-6BED56C260EA}" dt="2023-10-19T04:52:59.573" v="4" actId="20577"/>
      <pc:docMkLst>
        <pc:docMk/>
      </pc:docMkLst>
      <pc:sldChg chg="modSp">
        <pc:chgData name="Mason, Alex" userId="S::alex.mason@okstate.edu::5e6162d9-37f6-44bb-a1c3-d9aded605d69" providerId="AD" clId="Web-{610E06A9-0FF6-4501-A2FB-6BED56C260EA}" dt="2023-10-19T04:52:59.573" v="4" actId="20577"/>
        <pc:sldMkLst>
          <pc:docMk/>
          <pc:sldMk cId="2732990572" sldId="273"/>
        </pc:sldMkLst>
        <pc:spChg chg="mod">
          <ac:chgData name="Mason, Alex" userId="S::alex.mason@okstate.edu::5e6162d9-37f6-44bb-a1c3-d9aded605d69" providerId="AD" clId="Web-{610E06A9-0FF6-4501-A2FB-6BED56C260EA}" dt="2023-10-19T04:52:54.307" v="1" actId="20577"/>
          <ac:spMkLst>
            <pc:docMk/>
            <pc:sldMk cId="2732990572" sldId="273"/>
            <ac:spMk id="4" creationId="{B07E202F-646F-1426-87A5-83770BC01C1C}"/>
          </ac:spMkLst>
        </pc:spChg>
        <pc:spChg chg="mod">
          <ac:chgData name="Mason, Alex" userId="S::alex.mason@okstate.edu::5e6162d9-37f6-44bb-a1c3-d9aded605d69" providerId="AD" clId="Web-{610E06A9-0FF6-4501-A2FB-6BED56C260EA}" dt="2023-10-19T04:52:59.573" v="4" actId="20577"/>
          <ac:spMkLst>
            <pc:docMk/>
            <pc:sldMk cId="2732990572" sldId="273"/>
            <ac:spMk id="8" creationId="{8F6DA7A3-1187-3AB2-EC1A-9D19133C70F6}"/>
          </ac:spMkLst>
        </pc:spChg>
        <pc:spChg chg="mod">
          <ac:chgData name="Mason, Alex" userId="S::alex.mason@okstate.edu::5e6162d9-37f6-44bb-a1c3-d9aded605d69" providerId="AD" clId="Web-{610E06A9-0FF6-4501-A2FB-6BED56C260EA}" dt="2023-10-19T04:52:57.260" v="3" actId="20577"/>
          <ac:spMkLst>
            <pc:docMk/>
            <pc:sldMk cId="2732990572" sldId="273"/>
            <ac:spMk id="9" creationId="{F59FDC27-0298-E3E4-5719-4804DF8F828E}"/>
          </ac:spMkLst>
        </pc:spChg>
        <pc:spChg chg="mod">
          <ac:chgData name="Mason, Alex" userId="S::alex.mason@okstate.edu::5e6162d9-37f6-44bb-a1c3-d9aded605d69" providerId="AD" clId="Web-{610E06A9-0FF6-4501-A2FB-6BED56C260EA}" dt="2023-10-19T04:52:52.338" v="0" actId="20577"/>
          <ac:spMkLst>
            <pc:docMk/>
            <pc:sldMk cId="2732990572" sldId="273"/>
            <ac:spMk id="11" creationId="{DD074894-0E99-894A-9B1A-0D7C79F5F6D7}"/>
          </ac:spMkLst>
        </pc:spChg>
        <pc:spChg chg="mod">
          <ac:chgData name="Mason, Alex" userId="S::alex.mason@okstate.edu::5e6162d9-37f6-44bb-a1c3-d9aded605d69" providerId="AD" clId="Web-{610E06A9-0FF6-4501-A2FB-6BED56C260EA}" dt="2023-10-19T04:52:55.557" v="2" actId="20577"/>
          <ac:spMkLst>
            <pc:docMk/>
            <pc:sldMk cId="2732990572" sldId="273"/>
            <ac:spMk id="25" creationId="{DCD2D7CB-B5D1-698A-36F6-73970C529DB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25E410-0632-4F65-AE2B-E7C28A6DD648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4D738-EDBD-4D38-AFFB-E4613DC46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99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Initially to store the data we used crypto currency </a:t>
            </a:r>
            <a:r>
              <a:rPr lang="en-US" err="1">
                <a:cs typeface="Calibri"/>
              </a:rPr>
              <a:t>api</a:t>
            </a:r>
            <a:r>
              <a:rPr lang="en-US">
                <a:cs typeface="Calibri"/>
              </a:rPr>
              <a:t> to extract the data and store it into a table </a:t>
            </a:r>
            <a:br>
              <a:rPr lang="en-US">
                <a:cs typeface="+mn-lt"/>
              </a:rPr>
            </a:br>
            <a:r>
              <a:rPr lang="en-US">
                <a:cs typeface="Calibri"/>
              </a:rPr>
              <a:t>for that we used google collab to write code and convert it into a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4D738-EDBD-4D38-AFFB-E4613DC467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28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did data transformation and manipulation to the data to convert epoch time to human readable time and also use TIMESTAMP_SECONDS to convert the data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4D738-EDBD-4D38-AFFB-E4613DC467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97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used both Linear regression and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4D738-EDBD-4D38-AFFB-E4613DC467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7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BFFB-A540-6648-9625-4836B6231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73EC4-0299-014F-AB63-5613D710F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F94B0-DB87-5A47-AE2A-0E1D86F6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FCBF-E2D1-4C43-901B-FF27AFF9D313}" type="datetime1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FB195-33B6-C54F-918A-7B248F91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38E47-E1D2-464F-84C8-7CF125C7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339E2-8162-854A-9785-5C0F887B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9A83B-A163-C845-9E2F-242B3E72F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71843-8078-8E4F-8AC3-9CABB3CE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2F478-472B-4E4D-8F50-F1C730D62D70}" type="datetime1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168B9-963D-5547-88F3-E66B21026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C0DBA-6DFD-EC49-89EB-D72108C35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6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CA7D84-2420-C449-A619-DE23F7AE4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089566-ACC1-2E48-8FA3-7D191784C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F448E-F29F-884C-AD6B-D96AC7BCF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8DD3A-D446-4FF0-ABB7-20213FBEC654}" type="datetime1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FAC67-CC10-C84A-A4CE-4B65A7F96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6715D-9921-8940-8B6B-19FEC38D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67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BFFB-A540-6648-9625-4836B6231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73EC4-0299-014F-AB63-5613D710F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F94B0-DB87-5A47-AE2A-0E1D86F6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853F-C640-4ACD-9EA6-7B4BF8C625C7}" type="datetime1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FB195-33B6-C54F-918A-7B248F91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38E47-E1D2-464F-84C8-7CF125C7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98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AAAF-162B-764C-9165-99A03925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5F611-392F-DE4F-869D-D71D33C98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88EED-AC6C-364B-9B86-E7777D627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37C4F-F1E0-4E19-843B-708128B97018}" type="datetime1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5717A-C572-9F4A-8C49-35876F4BA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19E1-DD71-9048-A713-8333C81F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91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169D8-0C4B-4C49-954B-B50510DC9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C253F-263A-9548-A099-C98753CC6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C5EEA-A592-FA4D-B776-28DE6814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F6C5-9CD7-4AD4-A505-FA47B9A0DA4C}" type="datetime1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8A7AD-6FAE-E047-B091-0E5E743A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A0334-B68E-0644-8F59-DB61E640E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95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E8FA-CF49-3F41-A16F-3BCB1848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D15DF-683F-CA4F-B72E-077596B1A0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B0DF0-3BB7-4A45-AAED-0ED87981F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C2B11-07E0-AA49-8CAB-02F7E3B03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FD93-E1B4-4834-8DE3-EA8D23CF6461}" type="datetime1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39DF7-CBF9-E74C-B379-C9291CD3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7A2C5-C891-D84D-9269-2CE5A7DE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87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B0516-810D-3146-A79C-F110832A9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1F2ED-DA19-0147-86CB-F00596637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B8081-56DC-E84A-92B5-98898A06C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C6D4B9-57CA-A545-B68A-D59E61081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29C2E1-3752-6148-A1AE-8BD5EED32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DC856-1C30-9A45-A8B9-2CBD4963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B914F-53D0-4E52-B6A2-AACB684DB65E}" type="datetime1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50F0AE-49BE-2041-8FD8-B825604C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892C59-772A-6242-81EB-4F2695D4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32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6B5D2-BF11-1047-9083-119184BF7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F0279-DC95-1944-A206-6B077F0AA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34DA-BCCB-4106-976A-2B9201B64A64}" type="datetime1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981DB-E2D7-EA48-82BE-628C37BED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DB7645-C9C2-1E48-A9C3-BFF2634EB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29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39D316-3D33-5145-854C-38AAD7F30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4FCC2-075F-47B7-8628-6BD50A178305}" type="datetime1">
              <a:rPr lang="en-US" smtClean="0"/>
              <a:t>10/18/2023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8E516-C2C9-9148-83F9-7F7F64469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5027-4659-ED4A-AEC6-1B447F65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7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13B70-3B6B-7C46-932B-D8202847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4202-47F6-374E-B56D-13004790B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41383-C902-B745-815D-A6E6B8C6A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057A3-65A5-ED42-98E3-7340343EF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7A4A9-4D9D-45AF-B6EC-C538F07457D3}" type="datetime1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BEA6D-495E-754E-9B75-49BF9C70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1FE09-6AC0-B648-BB6F-7210AA6C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1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AAAF-162B-764C-9165-99A03925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5F611-392F-DE4F-869D-D71D33C98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88EED-AC6C-364B-9B86-E7777D627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2DF5-94DD-4A8C-9C71-7A05308FFB84}" type="datetime1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5717A-C572-9F4A-8C49-35876F4BA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19E1-DD71-9048-A713-8333C81F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08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5CC57-A14E-2145-A748-1258E07D5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9B45EF-9D37-2641-927E-67A6D4CF4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1C982-4DDE-BC40-9231-AEAFF2CC4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DD25F-1CC5-814E-A0F3-7D4E5816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AF86-9F73-444D-B8F4-3D056849EC2B}" type="datetime1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9E17A-3562-B641-B9A8-6360810DA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FDCFE-5830-8541-81C5-9937B204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00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339E2-8162-854A-9785-5C0F887B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9A83B-A163-C845-9E2F-242B3E72F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71843-8078-8E4F-8AC3-9CABB3CE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7127-F660-4437-AA79-83B14BDDADB3}" type="datetime1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168B9-963D-5547-88F3-E66B21026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C0DBA-6DFD-EC49-89EB-D72108C35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639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CA7D84-2420-C449-A619-DE23F7AE4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089566-ACC1-2E48-8FA3-7D191784C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F448E-F29F-884C-AD6B-D96AC7BCF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4B525-A478-4CB0-AB29-6CFEE7B2D9A8}" type="datetime1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FAC67-CC10-C84A-A4CE-4B65A7F96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6715D-9921-8940-8B6B-19FEC38D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68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169D8-0C4B-4C49-954B-B50510DC9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C253F-263A-9548-A099-C98753CC6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C5EEA-A592-FA4D-B776-28DE6814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F59F-D379-4E0B-8636-5EAB10A5A93B}" type="datetime1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8A7AD-6FAE-E047-B091-0E5E743A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A0334-B68E-0644-8F59-DB61E640E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4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E8FA-CF49-3F41-A16F-3BCB1848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D15DF-683F-CA4F-B72E-077596B1A0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B0DF0-3BB7-4A45-AAED-0ED87981F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C2B11-07E0-AA49-8CAB-02F7E3B03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B418-0F3A-4C20-A320-582AC0181C97}" type="datetime1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39DF7-CBF9-E74C-B379-C9291CD3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7A2C5-C891-D84D-9269-2CE5A7DE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3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B0516-810D-3146-A79C-F110832A9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1F2ED-DA19-0147-86CB-F00596637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B8081-56DC-E84A-92B5-98898A06C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C6D4B9-57CA-A545-B68A-D59E61081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29C2E1-3752-6148-A1AE-8BD5EED32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DC856-1C30-9A45-A8B9-2CBD4963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688E-B3E9-4814-84C9-49ED5BDEFA73}" type="datetime1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50F0AE-49BE-2041-8FD8-B825604C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892C59-772A-6242-81EB-4F2695D4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47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6B5D2-BF11-1047-9083-119184BF7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F0279-DC95-1944-A206-6B077F0AA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CAFF3-FF42-4C5F-B889-8B4FAFC49CC7}" type="datetime1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981DB-E2D7-EA48-82BE-628C37BED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DB7645-C9C2-1E48-A9C3-BFF2634EB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3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39D316-3D33-5145-854C-38AAD7F30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CEA7-E406-4D2D-A84C-344F8B9C6934}" type="datetime1">
              <a:rPr lang="en-US" smtClean="0"/>
              <a:t>10/18/2023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8E516-C2C9-9148-83F9-7F7F64469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5027-4659-ED4A-AEC6-1B447F65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38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13B70-3B6B-7C46-932B-D8202847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4202-47F6-374E-B56D-13004790B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41383-C902-B745-815D-A6E6B8C6A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057A3-65A5-ED42-98E3-7340343EF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A9901-1C3D-48A5-AECD-ED857971DAEF}" type="datetime1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BEA6D-495E-754E-9B75-49BF9C70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1FE09-6AC0-B648-BB6F-7210AA6C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5CC57-A14E-2145-A748-1258E07D5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9B45EF-9D37-2641-927E-67A6D4CF4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1C982-4DDE-BC40-9231-AEAFF2CC4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DD25F-1CC5-814E-A0F3-7D4E5816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391FA-4A05-4503-A9BB-00E92B12E463}" type="datetime1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9E17A-3562-B641-B9A8-6360810DA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FDCFE-5830-8541-81C5-9937B204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13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27420-8314-BA4E-BA14-76D22FE5E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39A44-6E65-7546-A1B9-B02089564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65054-5128-4EB9-B1DA-AE093EC19A26}" type="datetime1">
              <a:rPr lang="en-US" smtClean="0"/>
              <a:t>10/18/2023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4D054-124A-2040-A81D-AB921CEAC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4328C7BD-97E0-8746-BE4A-081D2E08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7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27420-8314-BA4E-BA14-76D22FE5E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39A44-6E65-7546-A1B9-B02089564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EEC4F-AA03-42B8-B3AF-12CA508C737F}" type="datetime1">
              <a:rPr lang="en-US" smtClean="0"/>
              <a:t>10/18/2023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4D054-124A-2040-A81D-AB921CEAC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9B41D-D4B6-FD40-8C8E-00FA6245780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4328C7BD-97E0-8746-BE4A-081D2E08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940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teams.microsoft.com/l/message/19:2ebbcb3d-1645-4a5d-a815-84a5a52631a1_8d115e2d-7d64-4c12-b261-9f7d287f96b5@unq.gbl.spaces/1697689945787?context=%7B%22contextType%22%3A%22chat%22%7D" TargetMode="External"/><Relationship Id="rId3" Type="http://schemas.openxmlformats.org/officeDocument/2006/relationships/hyperlink" Target="https://lookerstudio.google.com/reporting/e4f42559-a712-4177-ae10-25889e8f3700" TargetMode="External"/><Relationship Id="rId7" Type="http://schemas.openxmlformats.org/officeDocument/2006/relationships/hyperlink" Target="https://teams.microsoft.com/l/message/19:2ebbcb3d-1645-4a5d-a815-84a5a52631a1_8d115e2d-7d64-4c12-b261-9f7d287f96b5@unq.gbl.spaces/1697689932535?context=%7B%22contextType%22%3A%22chat%22%7D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ams.microsoft.com/l/message/19:2ebbcb3d-1645-4a5d-a815-84a5a52631a1_8d115e2d-7d64-4c12-b261-9f7d287f96b5@unq.gbl.spaces/1697689912668?context=%7B%22contextType%22%3A%22chat%22%7D" TargetMode="External"/><Relationship Id="rId5" Type="http://schemas.openxmlformats.org/officeDocument/2006/relationships/hyperlink" Target="https://teams.microsoft.com/l/message/19:2ebbcb3d-1645-4a5d-a815-84a5a52631a1_8d115e2d-7d64-4c12-b261-9f7d287f96b5@unq.gbl.spaces/1697689896207?context=%7B%22contextType%22%3A%22chat%22%7D" TargetMode="External"/><Relationship Id="rId4" Type="http://schemas.openxmlformats.org/officeDocument/2006/relationships/hyperlink" Target="https://teams.microsoft.com/l/message/19:2ebbcb3d-1645-4a5d-a815-84a5a52631a1_8d115e2d-7d64-4c12-b261-9f7d287f96b5@unq.gbl.spaces/1697689881031?context=%7B%22contextType%22%3A%22chat%22%7D" TargetMode="External"/><Relationship Id="rId9" Type="http://schemas.openxmlformats.org/officeDocument/2006/relationships/hyperlink" Target="https://teams.microsoft.com/l/message/19:2ebbcb3d-1645-4a5d-a815-84a5a52631a1_8d115e2d-7d64-4c12-b261-9f7d287f96b5@unq.gbl.spaces/1697689957744?context=%7B%22contextType%22%3A%22chat%22%7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81A51A-3168-024C-AD87-56547AE479AD}"/>
              </a:ext>
            </a:extLst>
          </p:cNvPr>
          <p:cNvSpPr txBox="1"/>
          <p:nvPr/>
        </p:nvSpPr>
        <p:spPr>
          <a:xfrm>
            <a:off x="3849532" y="1976529"/>
            <a:ext cx="7922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The Future of Cryptocurrencies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1FAA6-B02C-0841-8093-DB5B5E2D753C}"/>
              </a:ext>
            </a:extLst>
          </p:cNvPr>
          <p:cNvSpPr txBox="1"/>
          <p:nvPr/>
        </p:nvSpPr>
        <p:spPr>
          <a:xfrm>
            <a:off x="3628403" y="4493931"/>
            <a:ext cx="847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>
                <a:solidFill>
                  <a:prstClr val="black"/>
                </a:solidFill>
                <a:latin typeface="+mj-lt"/>
                <a:cs typeface="Rubik" panose="02000604000000020004" pitchFamily="2" charset="-79"/>
              </a:rPr>
              <a:t>Price Forecasting &amp; Analysis of Ethereum and Bitcoin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Rubik" panose="02000604000000020004" pitchFamily="2" charset="-79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4B532-D904-3608-A976-A081A36E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38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891989" y="1894542"/>
            <a:ext cx="5855448" cy="396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utilized linear and ARIMA models for our forecasting.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We used a range variable to incorporate volatility into our model.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We deployed a linear model into vertex AI and exposed it as endpoints.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Last we used a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JSON script that calls endpoints and returns predictions.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6FFE3-0880-67F7-E0CF-AE4351B34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10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37F74-B03D-A7FC-E109-7C1BBB150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50" y="2501528"/>
            <a:ext cx="5382648" cy="46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578C77-3C78-6EC6-573D-BCC667084E9F}"/>
              </a:ext>
            </a:extLst>
          </p:cNvPr>
          <p:cNvSpPr txBox="1"/>
          <p:nvPr/>
        </p:nvSpPr>
        <p:spPr>
          <a:xfrm>
            <a:off x="6968563" y="2970304"/>
            <a:ext cx="4385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Evaluation metrics for a linear model made for Ethereum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D3EA88-5D29-8DDE-4436-970F07BF4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402" y="3668531"/>
            <a:ext cx="5320566" cy="65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54F5FC-28AF-4A06-BDB5-9FB4C4ABF018}"/>
              </a:ext>
            </a:extLst>
          </p:cNvPr>
          <p:cNvSpPr txBox="1"/>
          <p:nvPr/>
        </p:nvSpPr>
        <p:spPr>
          <a:xfrm>
            <a:off x="6968562" y="4371646"/>
            <a:ext cx="4385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Evaluation metrics for a linear model made for Bitcoin</a:t>
            </a:r>
          </a:p>
        </p:txBody>
      </p:sp>
    </p:spTree>
    <p:extLst>
      <p:ext uri="{BB962C8B-B14F-4D97-AF65-F5344CB8AC3E}">
        <p14:creationId xmlns:p14="http://schemas.microsoft.com/office/powerpoint/2010/main" val="421337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891989" y="1894542"/>
            <a:ext cx="5855448" cy="293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modeling yielded a range for the predicted price 120 days from today.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Ethereum: 1,553 – 1,657.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of 1,605.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Bitcoin: </a:t>
            </a:r>
            <a:r>
              <a:rPr lang="en-US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28,094 – 29,602.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Average of 28,848.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55E94F-8A66-213A-BE57-F6DE6A8A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11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D372F-F262-DD93-5E66-55C671A04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812" y="2908206"/>
            <a:ext cx="4150678" cy="90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E8ABA8-7889-9C1A-57B0-DE75A193D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09" y="4127145"/>
            <a:ext cx="4306084" cy="80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639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Predictions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55E94F-8A66-213A-BE57-F6DE6A8A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69B41D-D4B6-FD40-8C8E-00FA62457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graph showing the price of bitcoin&#10;&#10;Description automatically generated">
            <a:extLst>
              <a:ext uri="{FF2B5EF4-FFF2-40B4-BE49-F238E27FC236}">
                <a16:creationId xmlns:a16="http://schemas.microsoft.com/office/drawing/2014/main" id="{F3C6532B-2F70-9991-96EF-94469BB04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936" y="1672888"/>
            <a:ext cx="3416232" cy="1965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1527C4-8D90-C1E1-CEAB-129882AA1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506" y="1672888"/>
            <a:ext cx="3155576" cy="1842991"/>
          </a:xfrm>
          <a:prstGeom prst="rect">
            <a:avLst/>
          </a:prstGeom>
        </p:spPr>
      </p:pic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6DEEA2DC-CF48-AF97-A7A4-F59E4B6A8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15" y="1481464"/>
            <a:ext cx="3302037" cy="2034415"/>
          </a:xfrm>
          <a:prstGeom prst="rect">
            <a:avLst/>
          </a:prstGeom>
        </p:spPr>
      </p:pic>
      <p:pic>
        <p:nvPicPr>
          <p:cNvPr id="8" name="Picture 7" descr="A graph with a line graph and a red line&#10;&#10;Description automatically generated with medium confidence">
            <a:extLst>
              <a:ext uri="{FF2B5EF4-FFF2-40B4-BE49-F238E27FC236}">
                <a16:creationId xmlns:a16="http://schemas.microsoft.com/office/drawing/2014/main" id="{0DE752BD-49C9-F5BD-95A3-D24ADF6F9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6176" y="3710684"/>
            <a:ext cx="3390119" cy="1965488"/>
          </a:xfrm>
          <a:prstGeom prst="rect">
            <a:avLst/>
          </a:prstGeom>
        </p:spPr>
      </p:pic>
      <p:pic>
        <p:nvPicPr>
          <p:cNvPr id="9" name="Picture 8" descr="A graph with blue and pink lines&#10;&#10;Description automatically generated">
            <a:extLst>
              <a:ext uri="{FF2B5EF4-FFF2-40B4-BE49-F238E27FC236}">
                <a16:creationId xmlns:a16="http://schemas.microsoft.com/office/drawing/2014/main" id="{98D315E1-5FBA-2257-277E-9A5B35020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3880" y="3654737"/>
            <a:ext cx="3155577" cy="2077381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CB3455B-3BE6-2594-064C-857539395B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898" y="3638376"/>
            <a:ext cx="3469470" cy="20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7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891988" y="1894542"/>
            <a:ext cx="9656483" cy="370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Ethereum is currently selling for $1,549.93 and Bitcoin is selling for $28,248.50.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28,848 / 28,248.5 = 2.12% average profit for Bitcoin.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1,605 / 1,549.93 = 3.55% average profit for Ethereum.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Ethereum’s low prediction was above the current price while Bitcoin’s was below it.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Based on our modeling, Ethereum will yield better returns 120 days from now and is the safer choice for investing.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15D29-98B9-0A49-3C2F-8F0E5331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54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557202" y="646109"/>
            <a:ext cx="5077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Other Considerations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891988" y="1894542"/>
            <a:ext cx="6681629" cy="3063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Cryptocurrencies are less regulated and more volatile than traditional investments.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They are secure, using blockchain technology to store data.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Bitcoin and Ethereum have the highest market caps and are the most trusted of all cryptocurrencies.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7F22B2-9583-ED58-5C25-30BCB60DC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14</a:t>
            </a:fld>
            <a:endParaRPr lang="en-US"/>
          </a:p>
        </p:txBody>
      </p:sp>
      <p:pic>
        <p:nvPicPr>
          <p:cNvPr id="7170" name="Picture 2" descr="Risk Vs Reward Balance On The Scale Balance On Scale Business Concept  Vector Stock Illustration Stock Illustration - Download Image Now - iStock">
            <a:extLst>
              <a:ext uri="{FF2B5EF4-FFF2-40B4-BE49-F238E27FC236}">
                <a16:creationId xmlns:a16="http://schemas.microsoft.com/office/drawing/2014/main" id="{528E7926-F88F-AB0E-9C38-5E6148811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890" y="1822316"/>
            <a:ext cx="3746578" cy="320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563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891989" y="1894542"/>
            <a:ext cx="7271870" cy="357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Cryptocurrencies are risky investments that can yield big returns.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Ethereum and Bitcoin are the safest and most trusted coins in the market.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Our modeling predicts that Ethereum will</a:t>
            </a:r>
            <a:r>
              <a:rPr lang="en-US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have a higher percent yield in the coming months.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this reason, we recommend investing in Ethereum over Bitcoin at this time.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F4D24-3DB6-3DB7-CE40-1662EC58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15</a:t>
            </a:fld>
            <a:endParaRPr lang="en-US"/>
          </a:p>
        </p:txBody>
      </p:sp>
      <p:pic>
        <p:nvPicPr>
          <p:cNvPr id="3074" name="Picture 2" descr="Ethereum - Crown Home Fine Art Print | JMarsh4087's Artist Shop">
            <a:extLst>
              <a:ext uri="{FF2B5EF4-FFF2-40B4-BE49-F238E27FC236}">
                <a16:creationId xmlns:a16="http://schemas.microsoft.com/office/drawing/2014/main" id="{31BA0B9D-5542-705A-C2D6-CF899636B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144" y="1601320"/>
            <a:ext cx="3464111" cy="346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19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black"/>
                </a:solidFill>
                <a:latin typeface="+mj-lt"/>
              </a:rPr>
              <a:t>Thank You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3168276" y="2080072"/>
            <a:ext cx="58554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F4D24-3DB6-3DB7-CE40-1662EC58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69B41D-D4B6-FD40-8C8E-00FA62457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53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910650" y="1347369"/>
            <a:ext cx="9262035" cy="6028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Google Looker Studio links to our reports.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effectLst/>
                <a:hlinkClick r:id="rId3" tooltip="https://lookerstudio.google.com/reporting/e4f42559-a712-4177-ae10-25889e8f3700"/>
              </a:rPr>
              <a:t>https://lookerstudio.google.com/reporting/e4f42559-a712-4177-ae10-25889e8f3700</a:t>
            </a:r>
            <a:endParaRPr lang="en-US" sz="2800">
              <a:effectLst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effectLst/>
                <a:hlinkClick r:id="rId4"/>
              </a:rPr>
              <a:t>Dashboard 2</a:t>
            </a:r>
            <a:endParaRPr lang="en-US" sz="2800">
              <a:effectLst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effectLst/>
                <a:hlinkClick r:id="rId5"/>
              </a:rPr>
              <a:t>Dashboard 3</a:t>
            </a:r>
            <a:endParaRPr lang="en-US" sz="2800">
              <a:effectLst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effectLst/>
                <a:hlinkClick r:id="rId6"/>
              </a:rPr>
              <a:t>Dashboard 4</a:t>
            </a:r>
            <a:endParaRPr lang="en-US" sz="2800">
              <a:effectLst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effectLst/>
                <a:hlinkClick r:id="rId7"/>
              </a:rPr>
              <a:t>Dashboard 5</a:t>
            </a:r>
            <a:endParaRPr lang="en-US" sz="2800">
              <a:effectLst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effectLst/>
                <a:hlinkClick r:id="rId8"/>
              </a:rPr>
              <a:t>Dashboard 6</a:t>
            </a:r>
            <a:endParaRPr lang="en-US" sz="2800">
              <a:effectLst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err="1">
                <a:effectLst/>
                <a:hlinkClick r:id="rId9"/>
              </a:rPr>
              <a:t>Dashbaord</a:t>
            </a:r>
            <a:r>
              <a:rPr lang="en-US" sz="2800">
                <a:effectLst/>
                <a:hlinkClick r:id="rId9"/>
              </a:rPr>
              <a:t> 7</a:t>
            </a:r>
            <a:endParaRPr lang="en-US" sz="2800">
              <a:effectLst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US" sz="280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A4B275-5FBB-40C8-B114-A6CFF36B3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69B41D-D4B6-FD40-8C8E-00FA62457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856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</a:t>
            </a:r>
            <a:endParaRPr lang="en-US" sz="4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891989" y="1894542"/>
            <a:ext cx="6130364" cy="1383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Generative AI prompts and answers</a:t>
            </a:r>
            <a:endParaRPr lang="en-US" sz="280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Used as inspiration</a:t>
            </a:r>
            <a:r>
              <a:rPr lang="en-US" sz="2800">
                <a:solidFill>
                  <a:prstClr val="black"/>
                </a:solidFill>
                <a:latin typeface="Calibri" panose="020F0502020204030204"/>
              </a:rPr>
              <a:t> for an outline,  title, as well as for slide 4 comparison.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AC6F6-3606-18D2-6CA8-04A13779E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80" y="3579490"/>
            <a:ext cx="5094342" cy="11146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33D15E-E95D-476A-AA1B-381C0B7B5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8" r="1" b="13866"/>
          <a:stretch/>
        </p:blipFill>
        <p:spPr>
          <a:xfrm>
            <a:off x="6950990" y="1894542"/>
            <a:ext cx="3992830" cy="3377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E8D1D5-D24A-F5DF-D1C4-D985B89DF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831" y="4829382"/>
            <a:ext cx="5119040" cy="105985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A4B275-5FBB-40C8-B114-A6CFF36B3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7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891989" y="1894542"/>
            <a:ext cx="5855448" cy="1900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Generative AI prompts and answers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Used as inspiration for</a:t>
            </a:r>
            <a:r>
              <a:rPr lang="en-US" sz="2800">
                <a:solidFill>
                  <a:prstClr val="black"/>
                </a:solidFill>
                <a:latin typeface="Calibri" panose="020F0502020204030204"/>
              </a:rPr>
              <a:t> business question and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considerations slides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F0F01-BB5F-EB06-4D90-E1936928E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BB43B2-C0E2-52D5-30BA-C2EE685F4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699" y="1577009"/>
            <a:ext cx="4790126" cy="3438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729494-0928-0FDD-D442-D09947421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972" y="3370729"/>
            <a:ext cx="3372731" cy="24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07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90EE758-A84B-12D4-DF8A-34849968C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074894-0E99-894A-9B1A-0D7C79F5F6D7}"/>
              </a:ext>
            </a:extLst>
          </p:cNvPr>
          <p:cNvSpPr txBox="1"/>
          <p:nvPr/>
        </p:nvSpPr>
        <p:spPr>
          <a:xfrm>
            <a:off x="350146" y="681777"/>
            <a:ext cx="1104012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cs typeface="Times New Roman"/>
              </a:rPr>
              <a:t>MEET THE TEAM</a:t>
            </a:r>
            <a:endParaRPr lang="en-US" sz="4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45AB4-6EB8-7C08-71D3-5F4C54A8B92C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7E202F-646F-1426-87A5-83770BC01C1C}"/>
              </a:ext>
            </a:extLst>
          </p:cNvPr>
          <p:cNvSpPr txBox="1"/>
          <p:nvPr/>
        </p:nvSpPr>
        <p:spPr>
          <a:xfrm>
            <a:off x="809624" y="2028950"/>
            <a:ext cx="1834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cs typeface="Times New Roman"/>
              </a:rPr>
              <a:t>SHUBHAM MOHITE</a:t>
            </a:r>
            <a:endParaRPr lang="en-US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FDC27-0298-E3E4-5719-4804DF8F828E}"/>
              </a:ext>
            </a:extLst>
          </p:cNvPr>
          <p:cNvSpPr txBox="1"/>
          <p:nvPr/>
        </p:nvSpPr>
        <p:spPr>
          <a:xfrm>
            <a:off x="6500812" y="2028950"/>
            <a:ext cx="18349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cs typeface="Times New Roman"/>
              </a:rPr>
              <a:t>ALEX MASON</a:t>
            </a:r>
            <a:endParaRPr lang="en-US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DA7A3-1187-3AB2-EC1A-9D19133C70F6}"/>
              </a:ext>
            </a:extLst>
          </p:cNvPr>
          <p:cNvSpPr txBox="1"/>
          <p:nvPr/>
        </p:nvSpPr>
        <p:spPr>
          <a:xfrm>
            <a:off x="9244548" y="2002643"/>
            <a:ext cx="1834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cs typeface="Times New Roman"/>
              </a:rPr>
              <a:t>SAI KRISHNA SIDDANA</a:t>
            </a:r>
            <a:endParaRPr lang="en-US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D2D7CB-B5D1-698A-36F6-73970C529DB9}"/>
              </a:ext>
            </a:extLst>
          </p:cNvPr>
          <p:cNvSpPr txBox="1"/>
          <p:nvPr/>
        </p:nvSpPr>
        <p:spPr>
          <a:xfrm flipH="1">
            <a:off x="3357312" y="2004953"/>
            <a:ext cx="246249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cs typeface="Times New Roman"/>
              </a:rPr>
              <a:t>SAI CHAITANYA REDDY KOURATLA</a:t>
            </a:r>
            <a:endParaRPr lang="en-US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831619-32DB-D76B-8AD1-9663BBEF7D7B}"/>
              </a:ext>
            </a:extLst>
          </p:cNvPr>
          <p:cNvSpPr/>
          <p:nvPr/>
        </p:nvSpPr>
        <p:spPr>
          <a:xfrm>
            <a:off x="126976" y="3463253"/>
            <a:ext cx="3205946" cy="1931504"/>
          </a:xfrm>
          <a:prstGeom prst="rect">
            <a:avLst/>
          </a:prstGeom>
          <a:solidFill>
            <a:srgbClr val="FA65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0B3CA3-A881-1359-6767-E643B7A74096}"/>
              </a:ext>
            </a:extLst>
          </p:cNvPr>
          <p:cNvSpPr/>
          <p:nvPr/>
        </p:nvSpPr>
        <p:spPr>
          <a:xfrm>
            <a:off x="-1" y="5394757"/>
            <a:ext cx="3193775" cy="1463242"/>
          </a:xfrm>
          <a:prstGeom prst="rect">
            <a:avLst/>
          </a:prstGeom>
          <a:gradFill>
            <a:gsLst>
              <a:gs pos="0">
                <a:schemeClr val="bg1">
                  <a:lumMod val="73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A58F4B-0F31-BA41-CC67-837A05754A0E}"/>
              </a:ext>
            </a:extLst>
          </p:cNvPr>
          <p:cNvCxnSpPr>
            <a:cxnSpLocks/>
          </p:cNvCxnSpPr>
          <p:nvPr/>
        </p:nvCxnSpPr>
        <p:spPr>
          <a:xfrm flipH="1">
            <a:off x="1526583" y="5943601"/>
            <a:ext cx="1667191" cy="0"/>
          </a:xfrm>
          <a:prstGeom prst="line">
            <a:avLst/>
          </a:prstGeom>
          <a:ln w="22225">
            <a:solidFill>
              <a:schemeClr val="dk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A person in a suit and tie&#10;&#10;Description automatically generated">
            <a:extLst>
              <a:ext uri="{FF2B5EF4-FFF2-40B4-BE49-F238E27FC236}">
                <a16:creationId xmlns:a16="http://schemas.microsoft.com/office/drawing/2014/main" id="{15D94161-6770-AFB4-C214-A45E3D36C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57" y="3286538"/>
            <a:ext cx="2826609" cy="3571461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B1481D0-CFFE-F616-3A30-BECF30DD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90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891989" y="1894542"/>
            <a:ext cx="58554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Bitcoin Data Sourcing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82DAE83-1026-7028-D2C7-939AB2B29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89" y="2796860"/>
            <a:ext cx="5423746" cy="2007615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CF8FB7A-EBF3-9EF7-C00C-B67488C72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499" y="2711619"/>
            <a:ext cx="5316462" cy="260580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68FE59-6D8E-6ACF-7C46-4854EC76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92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891989" y="1894542"/>
            <a:ext cx="58554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Ethereum Data Sourcing</a:t>
            </a:r>
          </a:p>
        </p:txBody>
      </p:sp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85C6BFD-741D-6FF4-998A-D61DA0BED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0" y="2603131"/>
            <a:ext cx="5731510" cy="255397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AA8D5B3-CC4A-4FC0-0893-4C12C71766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970"/>
          <a:stretch/>
        </p:blipFill>
        <p:spPr>
          <a:xfrm>
            <a:off x="6592454" y="2603131"/>
            <a:ext cx="5128528" cy="213667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1D0365-1FE6-47BC-5BFB-5CB2F924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67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891989" y="1894542"/>
            <a:ext cx="58554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 Data Storage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087D7AB-FEF9-A609-1ED8-CFE68B8D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262" y="2495227"/>
            <a:ext cx="4165096" cy="336585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8EEF19A-F14E-5D69-19C6-E4CD45898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106" y="2374673"/>
            <a:ext cx="4257316" cy="336585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FB571D-481D-D4FD-FE89-BC41DB91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8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891989" y="1894542"/>
            <a:ext cx="58554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solidFill>
                  <a:prstClr val="black"/>
                </a:solidFill>
                <a:latin typeface="Calibri" panose="020F0502020204030204"/>
              </a:rPr>
              <a:t>Data Transformations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7E7FC13-E57E-4329-CA69-8254F0DEEA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71" b="22907"/>
          <a:stretch/>
        </p:blipFill>
        <p:spPr>
          <a:xfrm>
            <a:off x="1985468" y="2374673"/>
            <a:ext cx="2716271" cy="153864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907D5B0-3C5F-9867-4C17-B7EB7836CD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5673565" y="1790739"/>
            <a:ext cx="4084954" cy="2122583"/>
          </a:xfrm>
          <a:prstGeom prst="rect">
            <a:avLst/>
          </a:prstGeom>
        </p:spPr>
      </p:pic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5DFF769-5259-6E9E-6F01-3B8916E6FF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297"/>
          <a:stretch/>
        </p:blipFill>
        <p:spPr>
          <a:xfrm>
            <a:off x="1985468" y="4183031"/>
            <a:ext cx="2573242" cy="1538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BE407E-42A3-A2D0-8D88-912CA290A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814" y="3913322"/>
            <a:ext cx="4084955" cy="201205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9849FB0-F292-8E23-D7A8-C991950E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2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622678" y="1380889"/>
            <a:ext cx="585544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Bitcoin high value forecasting model code, output, and goodness of fit.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00C9558-DB54-4A18-A1C4-208DCB813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69" y="2374673"/>
            <a:ext cx="3440623" cy="347226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E226DED-C92A-8E2E-4BA1-65471E7BD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752" y="1347369"/>
            <a:ext cx="4060051" cy="233140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B5EDB09-2C20-566B-E2DC-E693184F6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1640" y="3678772"/>
            <a:ext cx="4343260" cy="222937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AA24BF-4BDD-26FA-8AAA-CA26C07B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22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622678" y="1380889"/>
            <a:ext cx="585544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Bitcoin low value forecasting model code, output, and goodness of fit.</a:t>
            </a: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32A2B55-5660-FC62-50BB-58B39F2D0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83" y="2212100"/>
            <a:ext cx="4207978" cy="369604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418A210-0054-C1CE-28A2-F8EBEDBD6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133" y="1405119"/>
            <a:ext cx="4207978" cy="213242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6DF2C7E-785E-AF93-A65D-411124D3E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361" y="3595298"/>
            <a:ext cx="5107843" cy="231284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EE1B731-4DE6-587E-1C3D-1A2C9C5A5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15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622678" y="1380889"/>
            <a:ext cx="611133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Ethereum high value forecasting model code, output, and goodness of fit.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DB8886-5EE3-8222-380A-9F4483CD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E482B9-2D00-5DC2-178A-BFF7CFB32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" b="3497"/>
          <a:stretch/>
        </p:blipFill>
        <p:spPr>
          <a:xfrm>
            <a:off x="806608" y="2177511"/>
            <a:ext cx="4017498" cy="371959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5262246-7911-5624-AA12-830773EE7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425" y="1408056"/>
            <a:ext cx="4611897" cy="2300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A3F30C-0600-BADA-0A63-D94E419E4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301" y="3769071"/>
            <a:ext cx="4808539" cy="21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8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622678" y="1380889"/>
            <a:ext cx="615783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Ethereum low value forecasting model code, output, and goodness of fit.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4102AA-8B6C-150C-0EBB-59FBE802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ABD136C-83A5-E09C-9282-65F21E46E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6"/>
          <a:stretch/>
        </p:blipFill>
        <p:spPr bwMode="auto">
          <a:xfrm>
            <a:off x="896975" y="2202323"/>
            <a:ext cx="4121869" cy="37366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53B6D56-AF8E-03EA-A1EF-0B6DC4901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344" y="1380889"/>
            <a:ext cx="4821125" cy="239133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1B4157A-17ED-8605-1667-5DE40CE8B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380" y="3813682"/>
            <a:ext cx="4792820" cy="210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16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660300" y="1842083"/>
            <a:ext cx="58554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 into Vertex AI.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D75565-EF22-4DD3-A9B5-42AC822D2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28</a:t>
            </a:fld>
            <a:endParaRPr lang="en-US"/>
          </a:p>
        </p:txBody>
      </p:sp>
      <p:pic>
        <p:nvPicPr>
          <p:cNvPr id="35844" name="Picture 4">
            <a:extLst>
              <a:ext uri="{FF2B5EF4-FFF2-40B4-BE49-F238E27FC236}">
                <a16:creationId xmlns:a16="http://schemas.microsoft.com/office/drawing/2014/main" id="{013D33DF-CC69-35BE-CBE6-C5DBC0576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91102"/>
            <a:ext cx="5790636" cy="255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>
            <a:extLst>
              <a:ext uri="{FF2B5EF4-FFF2-40B4-BE49-F238E27FC236}">
                <a16:creationId xmlns:a16="http://schemas.microsoft.com/office/drawing/2014/main" id="{BFD26AB6-368D-5517-3C14-2AB0C55E4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89" y="3160643"/>
            <a:ext cx="5925792" cy="262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334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622678" y="1380889"/>
            <a:ext cx="585544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Working script that calls the endpoint to return the predictions.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994EDC-2266-EE6D-C53E-F8875CA7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29</a:t>
            </a:fld>
            <a:endParaRPr lang="en-US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852479B8-158C-4190-349F-B28200F9B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126" y="2282339"/>
            <a:ext cx="5233138" cy="251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>
            <a:extLst>
              <a:ext uri="{FF2B5EF4-FFF2-40B4-BE49-F238E27FC236}">
                <a16:creationId xmlns:a16="http://schemas.microsoft.com/office/drawing/2014/main" id="{0122CCB0-9EF0-7CD4-CAB6-1EF4F2FAA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98" y="2889998"/>
            <a:ext cx="6133624" cy="253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217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891989" y="1894542"/>
            <a:ext cx="5855448" cy="357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This presentation was made with the help of Google Cloud’s Generative AI.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Answers were used as inspiration and modified for inclusion.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Research was done to confirm any facts/claims that were generated.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Examples are in the appendix.</a:t>
            </a:r>
          </a:p>
        </p:txBody>
      </p:sp>
      <p:pic>
        <p:nvPicPr>
          <p:cNvPr id="6" name="Picture 2" descr="Generative AI on Google Cloud - YouTube">
            <a:extLst>
              <a:ext uri="{FF2B5EF4-FFF2-40B4-BE49-F238E27FC236}">
                <a16:creationId xmlns:a16="http://schemas.microsoft.com/office/drawing/2014/main" id="{AAB3ACA1-8FA4-4C76-C0E4-B0FBD3D5B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955" y="1888565"/>
            <a:ext cx="5068045" cy="285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75583-36DA-FF67-2EED-6812148A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44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622678" y="1380889"/>
            <a:ext cx="58554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sourcing into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BigQuery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4576B-3762-AA3C-4884-CC60997E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30</a:t>
            </a:fld>
            <a:endParaRPr lang="en-US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5B291D2C-1279-74A5-4D8B-845FEA84D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124" y="1693841"/>
            <a:ext cx="6094102" cy="254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>
            <a:extLst>
              <a:ext uri="{FF2B5EF4-FFF2-40B4-BE49-F238E27FC236}">
                <a16:creationId xmlns:a16="http://schemas.microsoft.com/office/drawing/2014/main" id="{24670C21-0224-8B3F-72AB-0B6457B12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36" y="3488441"/>
            <a:ext cx="5618922" cy="2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99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622678" y="1380889"/>
            <a:ext cx="58554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preview of Bitcoin &amp; Ethereum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E8AC0-BD62-D641-AEA2-AF63E042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31</a:t>
            </a:fld>
            <a:endParaRPr lang="en-US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2BEAAF1F-7573-C15E-F155-55C986E5E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25" y="1894539"/>
            <a:ext cx="3611217" cy="188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C98142DC-ACE8-F3EC-733A-8A90F221C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25" y="3906583"/>
            <a:ext cx="3611217" cy="18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>
            <a:extLst>
              <a:ext uri="{FF2B5EF4-FFF2-40B4-BE49-F238E27FC236}">
                <a16:creationId xmlns:a16="http://schemas.microsoft.com/office/drawing/2014/main" id="{F3DEA6CD-3B73-812E-1445-7B5C3848D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146" y="1500393"/>
            <a:ext cx="4810539" cy="21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>
            <a:extLst>
              <a:ext uri="{FF2B5EF4-FFF2-40B4-BE49-F238E27FC236}">
                <a16:creationId xmlns:a16="http://schemas.microsoft.com/office/drawing/2014/main" id="{68912B8E-15E8-A88E-107A-C62CA6D1F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314" y="3777732"/>
            <a:ext cx="4644886" cy="211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511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622678" y="1380889"/>
            <a:ext cx="58554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 data for both cryptocurrencies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E8AC0-BD62-D641-AEA2-AF63E042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69B41D-D4B6-FD40-8C8E-00FA62457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178" name="Picture 2" descr="image">
            <a:extLst>
              <a:ext uri="{FF2B5EF4-FFF2-40B4-BE49-F238E27FC236}">
                <a16:creationId xmlns:a16="http://schemas.microsoft.com/office/drawing/2014/main" id="{65A5D1AB-E3EF-8FA6-BB49-6E4121081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782602"/>
            <a:ext cx="6096000" cy="23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B5550379-E83D-0BB2-0814-36770E11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66095"/>
            <a:ext cx="5645426" cy="21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414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622678" y="1380889"/>
            <a:ext cx="585544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Manipulating data: converting epoch time to human readable time.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E8AC0-BD62-D641-AEA2-AF63E042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69B41D-D4B6-FD40-8C8E-00FA62457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30848F-694B-C44F-71BB-1679185B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90" y="2655617"/>
            <a:ext cx="5561200" cy="122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40DF668-E830-0658-58B8-5AB7DF449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72" y="4017239"/>
            <a:ext cx="3260072" cy="181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80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622678" y="1380889"/>
            <a:ext cx="585544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Combining into single table of both Ethereum and Bitcoin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E8AC0-BD62-D641-AEA2-AF63E042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69B41D-D4B6-FD40-8C8E-00FA62457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3933BE6-7FC8-ABCB-473F-BDE127C3F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637" y="2557929"/>
            <a:ext cx="5041472" cy="280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784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622678" y="1380889"/>
            <a:ext cx="58554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solidFill>
                  <a:prstClr val="black"/>
                </a:solidFill>
                <a:latin typeface="Calibri" panose="020F0502020204030204"/>
              </a:rPr>
              <a:t>Feature Engineering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E8AC0-BD62-D641-AEA2-AF63E042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69B41D-D4B6-FD40-8C8E-00FA62457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CFF73D-0F89-5169-6989-E17BF5C6E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906" y="2560311"/>
            <a:ext cx="7892660" cy="173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73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622678" y="1380889"/>
            <a:ext cx="491153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Variables of Importance for both models.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810FE0-BA1D-BB01-17DF-0AE6FBBD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36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8E52D8C-817C-1D9C-7428-01E6AE71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413" y="1987577"/>
            <a:ext cx="3906610" cy="343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CF1D669-3B9B-2136-D60D-9A09C572E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23" y="2282339"/>
            <a:ext cx="3732677" cy="344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581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769798" y="639483"/>
            <a:ext cx="5029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Bitcoin and Ethereum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946523" y="1888565"/>
            <a:ext cx="5338040" cy="2287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Decentralized Currencies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Bitcoin was first, but Ethereum has proven to be a challenger</a:t>
            </a:r>
            <a:r>
              <a:rPr lang="en-US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similar, they have separate functionalities and ecosystems.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 descr="Bitcoin vs Ethereum: Which Cryptocurrency is Better? [2022 Edition] |  Simplilearn">
            <a:extLst>
              <a:ext uri="{FF2B5EF4-FFF2-40B4-BE49-F238E27FC236}">
                <a16:creationId xmlns:a16="http://schemas.microsoft.com/office/drawing/2014/main" id="{20543007-3BB9-B4B4-4142-D895B13D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183" y="1888565"/>
            <a:ext cx="5230249" cy="294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65BA32-6277-7E64-F4DC-0A9F9C19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90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Business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891989" y="1894542"/>
            <a:ext cx="5855448" cy="267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Which cryptocurrency is the better investment?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use price forecasting to answer this question.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All work was done in the Google Cloud Platform.</a:t>
            </a:r>
          </a:p>
        </p:txBody>
      </p:sp>
      <p:pic>
        <p:nvPicPr>
          <p:cNvPr id="26626" name="Picture 2" descr="Google Cloud Platform: El Cloud Computing de Google | AyudaLey Datos">
            <a:extLst>
              <a:ext uri="{FF2B5EF4-FFF2-40B4-BE49-F238E27FC236}">
                <a16:creationId xmlns:a16="http://schemas.microsoft.com/office/drawing/2014/main" id="{A5DCB467-54D9-B381-A9F7-97B79DE88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296" y="4333662"/>
            <a:ext cx="2492147" cy="140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ow To Become Rich by Investing in Crypto | GOBankingRates">
            <a:extLst>
              <a:ext uri="{FF2B5EF4-FFF2-40B4-BE49-F238E27FC236}">
                <a16:creationId xmlns:a16="http://schemas.microsoft.com/office/drawing/2014/main" id="{3E9AC1FE-EDE0-8969-8DF3-6233BD702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909" y="2009323"/>
            <a:ext cx="4552574" cy="256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90981A-789B-F42A-334D-6BDD38527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06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44D50-99F0-594E-DCC5-D6A269293D60}"/>
              </a:ext>
            </a:extLst>
          </p:cNvPr>
          <p:cNvSpPr txBox="1"/>
          <p:nvPr/>
        </p:nvSpPr>
        <p:spPr>
          <a:xfrm>
            <a:off x="891989" y="1894542"/>
            <a:ext cx="6621994" cy="267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Data was sourced from CryptoCompare.com.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It has daily high and low prices for cryptocurrencies, </a:t>
            </a:r>
            <a:r>
              <a:rPr lang="en-US" sz="2800">
                <a:solidFill>
                  <a:prstClr val="black"/>
                </a:solidFill>
                <a:latin typeface="+mj-lt"/>
              </a:rPr>
              <a:t>as well as other metrics.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We collected a dataset going back 2,000 days to build our forecast from.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90981A-789B-F42A-334D-6BDD38527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69B41D-D4B6-FD40-8C8E-00FA62457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034" name="Picture 2" descr="Cryptocurrency Prices, Portfolio, Forum, Rankings | CryptoCompare.com">
            <a:extLst>
              <a:ext uri="{FF2B5EF4-FFF2-40B4-BE49-F238E27FC236}">
                <a16:creationId xmlns:a16="http://schemas.microsoft.com/office/drawing/2014/main" id="{97832DC1-B379-6BBC-37A9-A7E90BE6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36" y="1894542"/>
            <a:ext cx="2604879" cy="260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798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Historical Averages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CB6FF0-FB48-2258-C62F-1D93BB6E1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00"/>
          <a:stretch/>
        </p:blipFill>
        <p:spPr>
          <a:xfrm>
            <a:off x="2274515" y="1561356"/>
            <a:ext cx="7366441" cy="217019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14498F-439F-C652-76C4-97224241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B41D-D4B6-FD40-8C8E-00FA62457801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53AFB4-DC3C-30EB-BC11-5669878E8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932" y="3498574"/>
            <a:ext cx="6657510" cy="239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35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Historical Graphs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62A1B9-D504-D1D9-5301-4D7DB7C245AD}"/>
              </a:ext>
            </a:extLst>
          </p:cNvPr>
          <p:cNvSpPr txBox="1"/>
          <p:nvPr/>
        </p:nvSpPr>
        <p:spPr>
          <a:xfrm>
            <a:off x="3692808" y="1371736"/>
            <a:ext cx="6455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Daily High/Low Price (USD) Over 5 Years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9C905-ECE7-1F1E-6647-DE1CDE28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69B41D-D4B6-FD40-8C8E-00FA62457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81596-9937-B13D-FCD5-B21504350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79" y="1771846"/>
            <a:ext cx="6185216" cy="40802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D4F60A-CE34-5F1C-AE4B-E8DECAA50A5E}"/>
              </a:ext>
            </a:extLst>
          </p:cNvPr>
          <p:cNvSpPr/>
          <p:nvPr/>
        </p:nvSpPr>
        <p:spPr>
          <a:xfrm>
            <a:off x="7099840" y="1709530"/>
            <a:ext cx="3471621" cy="291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448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9467E-E093-2635-FB6A-020D5B21F03C}"/>
              </a:ext>
            </a:extLst>
          </p:cNvPr>
          <p:cNvSpPr txBox="1"/>
          <p:nvPr/>
        </p:nvSpPr>
        <p:spPr>
          <a:xfrm>
            <a:off x="3874247" y="639483"/>
            <a:ext cx="444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Historical Graphs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62A1B9-D504-D1D9-5301-4D7DB7C245AD}"/>
              </a:ext>
            </a:extLst>
          </p:cNvPr>
          <p:cNvSpPr txBox="1"/>
          <p:nvPr/>
        </p:nvSpPr>
        <p:spPr>
          <a:xfrm>
            <a:off x="3798826" y="1355135"/>
            <a:ext cx="6455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Daily Open/Close Price (USD) Over 5 Years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9C905-ECE7-1F1E-6647-DE1CDE28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69B41D-D4B6-FD40-8C8E-00FA62457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E8347-9FD4-2432-6A56-4802B0075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000" y="1709531"/>
            <a:ext cx="6258539" cy="42014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D4F60A-CE34-5F1C-AE4B-E8DECAA50A5E}"/>
              </a:ext>
            </a:extLst>
          </p:cNvPr>
          <p:cNvSpPr/>
          <p:nvPr/>
        </p:nvSpPr>
        <p:spPr>
          <a:xfrm>
            <a:off x="7192605" y="1686750"/>
            <a:ext cx="3471621" cy="291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123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 Point Template 2" id="{E7567C99-B98E-8A4B-A530-2F9B1CC5B8CF}" vid="{F10C8240-B11D-874B-8064-C9F59BD846CD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 Point Template 2" id="{E7567C99-B98E-8A4B-A530-2F9B1CC5B8CF}" vid="{F10C8240-B11D-874B-8064-C9F59BD846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36</Slides>
  <Notes>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Mason, Alex</dc:creator>
  <cp:revision>1</cp:revision>
  <dcterms:created xsi:type="dcterms:W3CDTF">2023-10-19T01:11:12Z</dcterms:created>
  <dcterms:modified xsi:type="dcterms:W3CDTF">2023-10-19T04:59:24Z</dcterms:modified>
</cp:coreProperties>
</file>